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8229600" cx="14630400"/>
  <p:notesSz cx="8229600" cy="146304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" name="Google Shape;89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5" name="Google Shape;125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1" name="Google Shape;141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5" name="Google Shape;165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1" name="Google Shape;191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0" name="Google Shape;210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1"/>
          <p:cNvSpPr txBox="1"/>
          <p:nvPr>
            <p:ph type="title"/>
          </p:nvPr>
        </p:nvSpPr>
        <p:spPr>
          <a:xfrm>
            <a:off x="998220" y="2051686"/>
            <a:ext cx="12618720" cy="34232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1" type="body"/>
          </p:nvPr>
        </p:nvSpPr>
        <p:spPr>
          <a:xfrm>
            <a:off x="998220" y="5507356"/>
            <a:ext cx="12618720" cy="1800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880"/>
              <a:buNone/>
              <a:defRPr sz="288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160"/>
              <a:buNone/>
              <a:defRPr sz="216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92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92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92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92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92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920"/>
              <a:buNone/>
              <a:defRPr sz="192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11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1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/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" type="body"/>
          </p:nvPr>
        </p:nvSpPr>
        <p:spPr>
          <a:xfrm>
            <a:off x="1005840" y="2190750"/>
            <a:ext cx="6217920" cy="52216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12"/>
          <p:cNvSpPr txBox="1"/>
          <p:nvPr>
            <p:ph idx="2" type="body"/>
          </p:nvPr>
        </p:nvSpPr>
        <p:spPr>
          <a:xfrm>
            <a:off x="7406640" y="2190750"/>
            <a:ext cx="6217920" cy="52216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2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2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 txBox="1"/>
          <p:nvPr>
            <p:ph type="title"/>
          </p:nvPr>
        </p:nvSpPr>
        <p:spPr>
          <a:xfrm>
            <a:off x="1007746" y="438150"/>
            <a:ext cx="12618720" cy="159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idx="1" type="body"/>
          </p:nvPr>
        </p:nvSpPr>
        <p:spPr>
          <a:xfrm>
            <a:off x="1007746" y="2017396"/>
            <a:ext cx="6189344" cy="98869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  <a:defRPr b="1" sz="288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b="1" sz="216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b="1" sz="192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b="1" sz="192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b="1" sz="192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b="1" sz="192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b="1" sz="192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b="1" sz="1920"/>
            </a:lvl9pPr>
          </a:lstStyle>
          <a:p/>
        </p:txBody>
      </p:sp>
      <p:sp>
        <p:nvSpPr>
          <p:cNvPr id="46" name="Google Shape;46;p13"/>
          <p:cNvSpPr txBox="1"/>
          <p:nvPr>
            <p:ph idx="2" type="body"/>
          </p:nvPr>
        </p:nvSpPr>
        <p:spPr>
          <a:xfrm>
            <a:off x="1007746" y="3006090"/>
            <a:ext cx="6189344" cy="44215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3" type="body"/>
          </p:nvPr>
        </p:nvSpPr>
        <p:spPr>
          <a:xfrm>
            <a:off x="7406640" y="2017396"/>
            <a:ext cx="6219826" cy="98869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  <a:defRPr b="1" sz="288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b="1" sz="216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b="1" sz="192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b="1" sz="192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b="1" sz="192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b="1" sz="192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b="1" sz="192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b="1" sz="1920"/>
            </a:lvl9pPr>
          </a:lstStyle>
          <a:p/>
        </p:txBody>
      </p:sp>
      <p:sp>
        <p:nvSpPr>
          <p:cNvPr id="48" name="Google Shape;48;p13"/>
          <p:cNvSpPr txBox="1"/>
          <p:nvPr>
            <p:ph idx="4" type="body"/>
          </p:nvPr>
        </p:nvSpPr>
        <p:spPr>
          <a:xfrm>
            <a:off x="7406640" y="3006090"/>
            <a:ext cx="6219826" cy="44215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4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4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1007746" y="548640"/>
            <a:ext cx="4718684" cy="1920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40"/>
              <a:buFont typeface="Calibri"/>
              <a:buNone/>
              <a:defRPr sz="384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6219826" y="1184911"/>
            <a:ext cx="7406640" cy="5848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7244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840"/>
              <a:buChar char="•"/>
              <a:defRPr sz="3840"/>
            </a:lvl1pPr>
            <a:lvl2pPr indent="-44196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60"/>
              <a:buChar char="•"/>
              <a:defRPr sz="3359"/>
            </a:lvl2pPr>
            <a:lvl3pPr indent="-41148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80"/>
              <a:buChar char="•"/>
              <a:defRPr sz="2880"/>
            </a:lvl3pPr>
            <a:lvl4pPr indent="-3810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4pPr>
            <a:lvl5pPr indent="-3810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5pPr>
            <a:lvl6pPr indent="-3810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indent="-3810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indent="-3810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indent="-3810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/>
        </p:txBody>
      </p:sp>
      <p:sp>
        <p:nvSpPr>
          <p:cNvPr id="64" name="Google Shape;64;p16"/>
          <p:cNvSpPr txBox="1"/>
          <p:nvPr>
            <p:ph idx="2" type="body"/>
          </p:nvPr>
        </p:nvSpPr>
        <p:spPr>
          <a:xfrm>
            <a:off x="1007746" y="2468880"/>
            <a:ext cx="4718684" cy="45739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sz="1679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5" name="Google Shape;65;p16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1007746" y="548640"/>
            <a:ext cx="4718684" cy="1920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40"/>
              <a:buFont typeface="Calibri"/>
              <a:buNone/>
              <a:defRPr sz="384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/>
          <p:nvPr>
            <p:ph idx="2" type="pic"/>
          </p:nvPr>
        </p:nvSpPr>
        <p:spPr>
          <a:xfrm>
            <a:off x="6219826" y="1184911"/>
            <a:ext cx="7406640" cy="584835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1007746" y="2468880"/>
            <a:ext cx="4718684" cy="45739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sz="1679"/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40"/>
              <a:buNone/>
              <a:defRPr sz="1440"/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" type="body"/>
          </p:nvPr>
        </p:nvSpPr>
        <p:spPr>
          <a:xfrm rot="5400000">
            <a:off x="4704397" y="-1507807"/>
            <a:ext cx="5221606" cy="12618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>
            <p:ph type="title"/>
          </p:nvPr>
        </p:nvSpPr>
        <p:spPr>
          <a:xfrm rot="5400000">
            <a:off x="8560117" y="2347913"/>
            <a:ext cx="6974206" cy="315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9"/>
          <p:cNvSpPr txBox="1"/>
          <p:nvPr>
            <p:ph idx="1" type="body"/>
          </p:nvPr>
        </p:nvSpPr>
        <p:spPr>
          <a:xfrm rot="5400000">
            <a:off x="2159317" y="-715327"/>
            <a:ext cx="6974206" cy="9281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9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9"/>
          <p:cNvSpPr txBox="1"/>
          <p:nvPr>
            <p:ph type="ctrTitle"/>
          </p:nvPr>
        </p:nvSpPr>
        <p:spPr>
          <a:xfrm>
            <a:off x="1828800" y="1346836"/>
            <a:ext cx="10972800" cy="28651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alibri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9"/>
          <p:cNvSpPr txBox="1"/>
          <p:nvPr>
            <p:ph idx="1" type="subTitle"/>
          </p:nvPr>
        </p:nvSpPr>
        <p:spPr>
          <a:xfrm>
            <a:off x="1828800" y="4322446"/>
            <a:ext cx="10972800" cy="1986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80"/>
              <a:buNone/>
              <a:defRPr sz="2880"/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sz="2160"/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/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/>
            </a:lvl8pPr>
            <a:lvl9pPr lvl="8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None/>
              <a:defRPr sz="1920"/>
            </a:lvl9pPr>
          </a:lstStyle>
          <a:p/>
        </p:txBody>
      </p:sp>
      <p:sp>
        <p:nvSpPr>
          <p:cNvPr id="21" name="Google Shape;21;p9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9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9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0"/>
          <p:cNvSpPr txBox="1"/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0"/>
          <p:cNvSpPr txBox="1"/>
          <p:nvPr>
            <p:ph idx="1" type="body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0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0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80"/>
              <a:buFont typeface="Calibri"/>
              <a:buNone/>
              <a:defRPr b="0" i="0" sz="52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4196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60"/>
              <a:buFont typeface="Arial"/>
              <a:buChar char="•"/>
              <a:defRPr b="0" i="0" sz="33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1148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Arial"/>
              <a:buChar char="•"/>
              <a:defRPr b="0" i="0" sz="28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5760" lvl="3" marL="1828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65760" lvl="4" marL="22860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6576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65760" lvl="6" marL="3200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65759" lvl="7" marL="3657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5759" lvl="8" marL="41148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Arial"/>
              <a:buChar char="•"/>
              <a:defRPr b="0" i="0" sz="21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4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4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4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4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4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4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4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4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4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4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4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14.png"/><Relationship Id="rId7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8.png"/><Relationship Id="rId5" Type="http://schemas.openxmlformats.org/officeDocument/2006/relationships/image" Target="../media/image1.png"/><Relationship Id="rId6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2.png"/><Relationship Id="rId6" Type="http://schemas.openxmlformats.org/officeDocument/2006/relationships/image" Target="../media/image15.png"/><Relationship Id="rId7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2" name="Google Shape;9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0"/>
          <p:cNvSpPr/>
          <p:nvPr/>
        </p:nvSpPr>
        <p:spPr>
          <a:xfrm>
            <a:off x="6280190" y="1852026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4450"/>
              <a:buFont typeface="Arial"/>
              <a:buNone/>
            </a:pPr>
            <a:r>
              <a:rPr b="0" i="0" lang="en-US" sz="4450" u="none" cap="none" strike="noStrike">
                <a:solidFill>
                  <a:srgbClr val="3A3A3A"/>
                </a:solidFill>
                <a:latin typeface="Arial"/>
                <a:ea typeface="Arial"/>
                <a:cs typeface="Arial"/>
                <a:sym typeface="Arial"/>
              </a:rPr>
              <a:t>FaceTrack – Smart Attendance System</a:t>
            </a:r>
            <a:endParaRPr b="0" i="0" sz="44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0"/>
          <p:cNvSpPr/>
          <p:nvPr/>
        </p:nvSpPr>
        <p:spPr>
          <a:xfrm>
            <a:off x="6280190" y="3609746"/>
            <a:ext cx="4004072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3A3A3A"/>
                </a:solidFill>
                <a:latin typeface="Arial"/>
                <a:ea typeface="Arial"/>
                <a:cs typeface="Arial"/>
                <a:sym typeface="Arial"/>
              </a:rPr>
              <a:t>Your Face is Your Attendance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0"/>
          <p:cNvSpPr/>
          <p:nvPr/>
        </p:nvSpPr>
        <p:spPr>
          <a:xfrm>
            <a:off x="6280190" y="4304237"/>
            <a:ext cx="7556421" cy="16634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5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Presented by </a:t>
            </a:r>
            <a:r>
              <a:rPr b="1" i="0" lang="en-US" sz="20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Quantum Coders</a:t>
            </a:r>
            <a:endParaRPr b="1" i="0" sz="2000" u="none" cap="none" strike="noStrike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25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4C4C4C"/>
              </a:solidFill>
            </a:endParaRPr>
          </a:p>
          <a:p>
            <a:pPr indent="0" lvl="0" marL="0" marR="0" rtl="0" algn="l">
              <a:lnSpc>
                <a:spcPct val="1425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4C4C4C"/>
                </a:solidFill>
              </a:rPr>
              <a:t>Team ID - </a:t>
            </a:r>
            <a:r>
              <a:rPr lang="en-US" sz="2000">
                <a:solidFill>
                  <a:srgbClr val="4C4C4C"/>
                </a:solidFill>
              </a:rPr>
              <a:t>T120</a:t>
            </a:r>
            <a:endParaRPr sz="2000">
              <a:solidFill>
                <a:srgbClr val="4C4C4C"/>
              </a:solidFill>
            </a:endParaRPr>
          </a:p>
          <a:p>
            <a:pPr indent="0" lvl="0" marL="0" marR="0" rtl="0" algn="l">
              <a:lnSpc>
                <a:spcPct val="14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1" i="0" sz="2000" u="none" cap="none" strike="noStrike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• Piyush Lamba • Abhishek Verma • Ajaypal Singh • Rajveer Kaur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1" name="Google Shape;10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1"/>
          <p:cNvSpPr/>
          <p:nvPr/>
        </p:nvSpPr>
        <p:spPr>
          <a:xfrm>
            <a:off x="7451675" y="253775"/>
            <a:ext cx="47166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214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3A3A3A"/>
                </a:solidFill>
                <a:latin typeface="Arial"/>
                <a:ea typeface="Arial"/>
                <a:cs typeface="Arial"/>
                <a:sym typeface="Arial"/>
              </a:rPr>
              <a:t>The Attendance Challenge</a:t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1"/>
          <p:cNvSpPr/>
          <p:nvPr/>
        </p:nvSpPr>
        <p:spPr>
          <a:xfrm>
            <a:off x="5979081" y="1097614"/>
            <a:ext cx="8158639" cy="1389102"/>
          </a:xfrm>
          <a:prstGeom prst="roundRect">
            <a:avLst>
              <a:gd fmla="val 4256" name="adj"/>
            </a:avLst>
          </a:prstGeom>
          <a:solidFill>
            <a:srgbClr val="F2EDE5"/>
          </a:solidFill>
          <a:ln cap="flat" cmpd="sng" w="9525">
            <a:solidFill>
              <a:srgbClr val="E6DED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2700">
              <a:srgbClr val="E6DED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1"/>
          <p:cNvSpPr/>
          <p:nvPr/>
        </p:nvSpPr>
        <p:spPr>
          <a:xfrm>
            <a:off x="6127432" y="1245966"/>
            <a:ext cx="422196" cy="422196"/>
          </a:xfrm>
          <a:prstGeom prst="roundRect">
            <a:avLst>
              <a:gd fmla="val 21656021" name="adj"/>
            </a:avLst>
          </a:prstGeom>
          <a:solidFill>
            <a:srgbClr val="E6DE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5" name="Google Shape;10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3518" y="1338240"/>
            <a:ext cx="190024" cy="23753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/>
          <p:nvPr/>
        </p:nvSpPr>
        <p:spPr>
          <a:xfrm>
            <a:off x="6697979" y="1377102"/>
            <a:ext cx="1759506" cy="2199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77272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Time Drain</a:t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1"/>
          <p:cNvSpPr/>
          <p:nvPr/>
        </p:nvSpPr>
        <p:spPr>
          <a:xfrm>
            <a:off x="6127432" y="1910220"/>
            <a:ext cx="7861935" cy="2251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Over 10 minutes wasted in manual roll call every single class.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1"/>
          <p:cNvSpPr/>
          <p:nvPr/>
        </p:nvSpPr>
        <p:spPr>
          <a:xfrm>
            <a:off x="5979081" y="2627449"/>
            <a:ext cx="8158639" cy="1389102"/>
          </a:xfrm>
          <a:prstGeom prst="roundRect">
            <a:avLst>
              <a:gd fmla="val 4256" name="adj"/>
            </a:avLst>
          </a:prstGeom>
          <a:solidFill>
            <a:srgbClr val="F2EDE5"/>
          </a:solidFill>
          <a:ln cap="flat" cmpd="sng" w="9525">
            <a:solidFill>
              <a:srgbClr val="E6DED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2700">
              <a:srgbClr val="E6DED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/>
          <p:nvPr/>
        </p:nvSpPr>
        <p:spPr>
          <a:xfrm>
            <a:off x="6127432" y="2775800"/>
            <a:ext cx="422196" cy="422196"/>
          </a:xfrm>
          <a:prstGeom prst="roundRect">
            <a:avLst>
              <a:gd fmla="val 21656021" name="adj"/>
            </a:avLst>
          </a:prstGeom>
          <a:solidFill>
            <a:srgbClr val="E6DE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0" name="Google Shape;110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3518" y="2868074"/>
            <a:ext cx="190024" cy="23753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/>
          <p:nvPr/>
        </p:nvSpPr>
        <p:spPr>
          <a:xfrm>
            <a:off x="6697969" y="2890775"/>
            <a:ext cx="4242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77272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Proxy Attendance</a:t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1"/>
          <p:cNvSpPr/>
          <p:nvPr/>
        </p:nvSpPr>
        <p:spPr>
          <a:xfrm>
            <a:off x="6127430" y="3334161"/>
            <a:ext cx="7861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Manual attendance creates an unfair advantage for dishonest students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1"/>
          <p:cNvSpPr/>
          <p:nvPr/>
        </p:nvSpPr>
        <p:spPr>
          <a:xfrm>
            <a:off x="5979081" y="4157283"/>
            <a:ext cx="8158639" cy="1389102"/>
          </a:xfrm>
          <a:prstGeom prst="roundRect">
            <a:avLst>
              <a:gd fmla="val 4256" name="adj"/>
            </a:avLst>
          </a:prstGeom>
          <a:solidFill>
            <a:srgbClr val="F2EDE5"/>
          </a:solidFill>
          <a:ln cap="flat" cmpd="sng" w="9525">
            <a:solidFill>
              <a:srgbClr val="E6DED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2700">
              <a:srgbClr val="E6DED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1"/>
          <p:cNvSpPr/>
          <p:nvPr/>
        </p:nvSpPr>
        <p:spPr>
          <a:xfrm>
            <a:off x="6127432" y="4305634"/>
            <a:ext cx="422196" cy="422196"/>
          </a:xfrm>
          <a:prstGeom prst="roundRect">
            <a:avLst>
              <a:gd fmla="val 21656021" name="adj"/>
            </a:avLst>
          </a:prstGeom>
          <a:solidFill>
            <a:srgbClr val="E6DE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5" name="Google Shape;115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43518" y="4397908"/>
            <a:ext cx="190024" cy="23753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/>
          <p:nvPr/>
        </p:nvSpPr>
        <p:spPr>
          <a:xfrm>
            <a:off x="6697968" y="4406726"/>
            <a:ext cx="47166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77272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Manual Errors</a:t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1"/>
          <p:cNvSpPr/>
          <p:nvPr/>
        </p:nvSpPr>
        <p:spPr>
          <a:xfrm>
            <a:off x="6127432" y="4981259"/>
            <a:ext cx="7861935" cy="2251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Frequent human errors in data entry lead to inaccurate records.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1"/>
          <p:cNvSpPr/>
          <p:nvPr/>
        </p:nvSpPr>
        <p:spPr>
          <a:xfrm>
            <a:off x="5979081" y="5687117"/>
            <a:ext cx="8158639" cy="1389102"/>
          </a:xfrm>
          <a:prstGeom prst="roundRect">
            <a:avLst>
              <a:gd fmla="val 4256" name="adj"/>
            </a:avLst>
          </a:prstGeom>
          <a:solidFill>
            <a:srgbClr val="F2EDE5"/>
          </a:solidFill>
          <a:ln cap="flat" cmpd="sng" w="9525">
            <a:solidFill>
              <a:srgbClr val="E6DED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2700">
              <a:srgbClr val="E6DED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1"/>
          <p:cNvSpPr/>
          <p:nvPr/>
        </p:nvSpPr>
        <p:spPr>
          <a:xfrm>
            <a:off x="6127432" y="5835469"/>
            <a:ext cx="422196" cy="422196"/>
          </a:xfrm>
          <a:prstGeom prst="roundRect">
            <a:avLst>
              <a:gd fmla="val 21656021" name="adj"/>
            </a:avLst>
          </a:prstGeom>
          <a:solidFill>
            <a:srgbClr val="E6DE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0" name="Google Shape;120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43518" y="5927742"/>
            <a:ext cx="190024" cy="23753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/>
          <p:nvPr/>
        </p:nvSpPr>
        <p:spPr>
          <a:xfrm>
            <a:off x="6697970" y="5936551"/>
            <a:ext cx="39228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77272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Limited Insights</a:t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1"/>
          <p:cNvSpPr/>
          <p:nvPr/>
        </p:nvSpPr>
        <p:spPr>
          <a:xfrm>
            <a:off x="6127432" y="6492396"/>
            <a:ext cx="7861935" cy="2251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F5E5D"/>
                </a:solidFill>
                <a:latin typeface="Arial"/>
                <a:ea typeface="Arial"/>
                <a:cs typeface="Arial"/>
                <a:sym typeface="Arial"/>
              </a:rPr>
              <a:t>No digital records, no data-driven insights.</a:t>
            </a:r>
            <a:endParaRPr sz="2000">
              <a:solidFill>
                <a:srgbClr val="5F5E5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/>
          <p:nvPr/>
        </p:nvSpPr>
        <p:spPr>
          <a:xfrm>
            <a:off x="2261175" y="681406"/>
            <a:ext cx="4590812" cy="573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3A3A3A"/>
                </a:solidFill>
                <a:latin typeface="Arial"/>
                <a:ea typeface="Arial"/>
                <a:cs typeface="Arial"/>
                <a:sym typeface="Arial"/>
              </a:rPr>
              <a:t>Our Smart Solution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2"/>
          <p:cNvSpPr/>
          <p:nvPr/>
        </p:nvSpPr>
        <p:spPr>
          <a:xfrm>
            <a:off x="642699" y="1695938"/>
            <a:ext cx="7827764" cy="12039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FaceTrack revolutionises attendance tracking through cutting-edge artificial intelligence and facial recognition technology. Our system combines security, speed, and simplicity to create a seamless experience for everyone.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2"/>
          <p:cNvSpPr/>
          <p:nvPr/>
        </p:nvSpPr>
        <p:spPr>
          <a:xfrm>
            <a:off x="642700" y="3334472"/>
            <a:ext cx="78279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1052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900"/>
              <a:buFont typeface="Arial"/>
              <a:buChar char="•"/>
            </a:pPr>
            <a:r>
              <a:rPr b="1" lang="en-US" sz="19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AI-powered face recognition</a:t>
            </a:r>
            <a:r>
              <a:rPr lang="en-US" sz="19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 ensures secure, foolproof authentication.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2"/>
          <p:cNvSpPr/>
          <p:nvPr/>
        </p:nvSpPr>
        <p:spPr>
          <a:xfrm>
            <a:off x="642699" y="4036303"/>
            <a:ext cx="78279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1052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900"/>
              <a:buFont typeface="Arial"/>
              <a:buChar char="•"/>
            </a:pPr>
            <a:r>
              <a:rPr b="1" lang="en-US" sz="19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Eliminates proxy attendance</a:t>
            </a:r>
            <a:r>
              <a:rPr lang="en-US" sz="19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 with real-time biometric verification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2"/>
          <p:cNvSpPr/>
          <p:nvPr/>
        </p:nvSpPr>
        <p:spPr>
          <a:xfrm>
            <a:off x="642699" y="4394205"/>
            <a:ext cx="78279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1052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900"/>
              <a:buFont typeface="Arial"/>
              <a:buChar char="•"/>
            </a:pPr>
            <a:r>
              <a:rPr b="1" lang="en-US" sz="19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Digital logs and analytics</a:t>
            </a:r>
            <a:r>
              <a:rPr lang="en-US" sz="19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 provide actionable insights for institutions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2"/>
          <p:cNvSpPr/>
          <p:nvPr/>
        </p:nvSpPr>
        <p:spPr>
          <a:xfrm>
            <a:off x="642699" y="4752107"/>
            <a:ext cx="78279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21052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900"/>
              <a:buFont typeface="Arial"/>
              <a:buChar char="•"/>
            </a:pPr>
            <a:r>
              <a:rPr b="1" lang="en-US" sz="19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Offline-first architecture</a:t>
            </a:r>
            <a:r>
              <a:rPr lang="en-US" sz="19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 with seamless cloud synchronisation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4" name="Google Shape;13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81861" y="835495"/>
            <a:ext cx="4941678" cy="597096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/>
          <p:nvPr/>
        </p:nvSpPr>
        <p:spPr>
          <a:xfrm>
            <a:off x="642700" y="5838319"/>
            <a:ext cx="7827900" cy="1308000"/>
          </a:xfrm>
          <a:prstGeom prst="roundRect">
            <a:avLst>
              <a:gd fmla="val 5896" name="adj"/>
            </a:avLst>
          </a:prstGeom>
          <a:solidFill>
            <a:srgbClr val="DDDA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6" name="Google Shape;13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6294" y="6101090"/>
            <a:ext cx="344210" cy="275392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/>
          <p:nvPr/>
        </p:nvSpPr>
        <p:spPr>
          <a:xfrm>
            <a:off x="1354098" y="6067753"/>
            <a:ext cx="44775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Arial"/>
              <a:buNone/>
            </a:pPr>
            <a:r>
              <a:rPr lang="en-US" sz="21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 + FACE = SMART ATTENDANCE</a:t>
            </a:r>
            <a:endParaRPr sz="21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2"/>
          <p:cNvSpPr/>
          <p:nvPr/>
        </p:nvSpPr>
        <p:spPr>
          <a:xfrm>
            <a:off x="1354098" y="6595676"/>
            <a:ext cx="124500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 attendance from a time-consuming chore into an instant, automated process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/>
          <p:nvPr/>
        </p:nvSpPr>
        <p:spPr>
          <a:xfrm>
            <a:off x="501015" y="902089"/>
            <a:ext cx="3578781" cy="4473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3A3A3A"/>
                </a:solidFill>
                <a:latin typeface="Arial"/>
                <a:ea typeface="Arial"/>
                <a:cs typeface="Arial"/>
                <a:sym typeface="Arial"/>
              </a:rPr>
              <a:t>Technical Approach</a:t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"/>
          <p:cNvSpPr/>
          <p:nvPr/>
        </p:nvSpPr>
        <p:spPr>
          <a:xfrm>
            <a:off x="501015" y="1707190"/>
            <a:ext cx="2147173" cy="2682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3A3A3A"/>
                </a:solidFill>
                <a:latin typeface="Arial"/>
                <a:ea typeface="Arial"/>
                <a:cs typeface="Arial"/>
                <a:sym typeface="Arial"/>
              </a:rPr>
              <a:t>Tech Stack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3"/>
          <p:cNvSpPr/>
          <p:nvPr/>
        </p:nvSpPr>
        <p:spPr>
          <a:xfrm>
            <a:off x="501016" y="2354046"/>
            <a:ext cx="5723322" cy="7572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1818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Built with industry-leading technologies for</a:t>
            </a:r>
            <a:endParaRPr/>
          </a:p>
          <a:p>
            <a:pPr indent="0" lvl="0" marL="0" marR="0" rtl="0" algn="l">
              <a:lnSpc>
                <a:spcPct val="81818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81818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Reliability and performance: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"/>
          <p:cNvSpPr/>
          <p:nvPr/>
        </p:nvSpPr>
        <p:spPr>
          <a:xfrm>
            <a:off x="501015" y="3403435"/>
            <a:ext cx="6639639" cy="2365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r>
              <a:rPr lang="en-US" sz="20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  – Core programming language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3"/>
          <p:cNvSpPr/>
          <p:nvPr/>
        </p:nvSpPr>
        <p:spPr>
          <a:xfrm>
            <a:off x="501015" y="3932185"/>
            <a:ext cx="6639639" cy="2289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Flask</a:t>
            </a:r>
            <a:r>
              <a:rPr lang="en-US" sz="20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 – Web framework for API development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"/>
          <p:cNvSpPr/>
          <p:nvPr/>
        </p:nvSpPr>
        <p:spPr>
          <a:xfrm>
            <a:off x="501015" y="4417835"/>
            <a:ext cx="6639639" cy="2289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OpenCV</a:t>
            </a:r>
            <a:r>
              <a:rPr lang="en-US" sz="20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 – Computer vision and face detection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3"/>
          <p:cNvSpPr/>
          <p:nvPr/>
        </p:nvSpPr>
        <p:spPr>
          <a:xfrm>
            <a:off x="501015" y="4900386"/>
            <a:ext cx="6639639" cy="2289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Pandas</a:t>
            </a:r>
            <a:r>
              <a:rPr lang="en-US" sz="20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 – Data processing and analytics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51" name="Google Shape;15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41436" y="715041"/>
            <a:ext cx="7202901" cy="57257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3"/>
          <p:cNvSpPr/>
          <p:nvPr/>
        </p:nvSpPr>
        <p:spPr>
          <a:xfrm>
            <a:off x="6784549" y="1430725"/>
            <a:ext cx="1789390" cy="223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79545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Capture</a:t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3"/>
          <p:cNvSpPr/>
          <p:nvPr/>
        </p:nvSpPr>
        <p:spPr>
          <a:xfrm>
            <a:off x="6784549" y="1740169"/>
            <a:ext cx="7056083" cy="479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Webcam or mobile device scans student's face.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54" name="Google Shape;15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41436" y="4055792"/>
            <a:ext cx="7202901" cy="572572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/>
          <p:nvPr/>
        </p:nvSpPr>
        <p:spPr>
          <a:xfrm>
            <a:off x="6784549" y="4771476"/>
            <a:ext cx="1789390" cy="223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79545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Detect</a:t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"/>
          <p:cNvSpPr/>
          <p:nvPr/>
        </p:nvSpPr>
        <p:spPr>
          <a:xfrm>
            <a:off x="6784549" y="5080920"/>
            <a:ext cx="7056083" cy="479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AI identifies unique facial features and extracts biometric data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57" name="Google Shape;157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41436" y="2272377"/>
            <a:ext cx="7202901" cy="572572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3"/>
          <p:cNvSpPr/>
          <p:nvPr/>
        </p:nvSpPr>
        <p:spPr>
          <a:xfrm>
            <a:off x="6784549" y="3068272"/>
            <a:ext cx="1789390" cy="223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79545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Authenticate</a:t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3"/>
          <p:cNvSpPr/>
          <p:nvPr/>
        </p:nvSpPr>
        <p:spPr>
          <a:xfrm>
            <a:off x="6784549" y="3377715"/>
            <a:ext cx="7056083" cy="479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System matches captured data against database records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60" name="Google Shape;160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41437" y="5762433"/>
            <a:ext cx="7199196" cy="57257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/>
          <p:nvPr/>
        </p:nvSpPr>
        <p:spPr>
          <a:xfrm>
            <a:off x="6784549" y="6478118"/>
            <a:ext cx="1789390" cy="223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79545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Record</a:t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3"/>
          <p:cNvSpPr/>
          <p:nvPr/>
        </p:nvSpPr>
        <p:spPr>
          <a:xfrm>
            <a:off x="6784549" y="6787561"/>
            <a:ext cx="7059788" cy="479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Attendance is logged instantly with timestamp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/>
          <p:nvPr/>
        </p:nvSpPr>
        <p:spPr>
          <a:xfrm>
            <a:off x="5078944" y="394875"/>
            <a:ext cx="4425077" cy="4804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3A3A3A"/>
                </a:solidFill>
                <a:latin typeface="Arial"/>
                <a:ea typeface="Arial"/>
                <a:cs typeface="Arial"/>
                <a:sym typeface="Arial"/>
              </a:rPr>
              <a:t>Feasibility &amp; Challenges</a:t>
            </a:r>
            <a:endParaRPr b="1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4"/>
          <p:cNvSpPr/>
          <p:nvPr/>
        </p:nvSpPr>
        <p:spPr>
          <a:xfrm>
            <a:off x="262533" y="1247536"/>
            <a:ext cx="14057901" cy="1924169"/>
          </a:xfrm>
          <a:prstGeom prst="roundRect">
            <a:avLst>
              <a:gd fmla="val 5703" name="adj"/>
            </a:avLst>
          </a:prstGeom>
          <a:solidFill>
            <a:srgbClr val="FDFBF7"/>
          </a:solidFill>
          <a:ln cap="flat" cmpd="sng" w="22850">
            <a:solidFill>
              <a:srgbClr val="6F7F7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3970">
              <a:srgbClr val="6F7F7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4"/>
          <p:cNvSpPr/>
          <p:nvPr/>
        </p:nvSpPr>
        <p:spPr>
          <a:xfrm>
            <a:off x="239672" y="1247536"/>
            <a:ext cx="159329" cy="1924169"/>
          </a:xfrm>
          <a:prstGeom prst="roundRect">
            <a:avLst>
              <a:gd fmla="val 70616" name="adj"/>
            </a:avLst>
          </a:prstGeom>
          <a:solidFill>
            <a:srgbClr val="6F7F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4"/>
          <p:cNvSpPr/>
          <p:nvPr/>
        </p:nvSpPr>
        <p:spPr>
          <a:xfrm>
            <a:off x="507668" y="1424098"/>
            <a:ext cx="51015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22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✅</a:t>
            </a:r>
            <a:r>
              <a:rPr b="1" lang="en-US" sz="22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 Proven Performance</a:t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4"/>
          <p:cNvSpPr/>
          <p:nvPr/>
        </p:nvSpPr>
        <p:spPr>
          <a:xfrm>
            <a:off x="507682" y="1858753"/>
            <a:ext cx="13323079" cy="2458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Successfully tested with over 60 students across multiple classrooms, achieving remarkable results: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4"/>
          <p:cNvSpPr/>
          <p:nvPr/>
        </p:nvSpPr>
        <p:spPr>
          <a:xfrm>
            <a:off x="507682" y="2256243"/>
            <a:ext cx="13323079" cy="2458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90% time savings</a:t>
            </a:r>
            <a:r>
              <a:rPr lang="en-US" sz="20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 compared to traditional roll call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4"/>
          <p:cNvSpPr/>
          <p:nvPr/>
        </p:nvSpPr>
        <p:spPr>
          <a:xfrm>
            <a:off x="507682" y="2694394"/>
            <a:ext cx="13323079" cy="2458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100% accuracy</a:t>
            </a:r>
            <a:r>
              <a:rPr lang="en-US" sz="20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 in facial recognition and authentication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4"/>
          <p:cNvSpPr/>
          <p:nvPr/>
        </p:nvSpPr>
        <p:spPr>
          <a:xfrm>
            <a:off x="262533" y="3366180"/>
            <a:ext cx="14057901" cy="1924169"/>
          </a:xfrm>
          <a:prstGeom prst="roundRect">
            <a:avLst>
              <a:gd fmla="val 5703" name="adj"/>
            </a:avLst>
          </a:prstGeom>
          <a:solidFill>
            <a:srgbClr val="FDFBF7"/>
          </a:solidFill>
          <a:ln cap="flat" cmpd="sng" w="22850">
            <a:solidFill>
              <a:srgbClr val="A8B8A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3970">
              <a:srgbClr val="A8B8A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4"/>
          <p:cNvSpPr/>
          <p:nvPr/>
        </p:nvSpPr>
        <p:spPr>
          <a:xfrm>
            <a:off x="239672" y="3366180"/>
            <a:ext cx="159329" cy="1924169"/>
          </a:xfrm>
          <a:prstGeom prst="roundRect">
            <a:avLst>
              <a:gd fmla="val 70616" name="adj"/>
            </a:avLst>
          </a:prstGeom>
          <a:solidFill>
            <a:srgbClr val="A8B8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4"/>
          <p:cNvSpPr/>
          <p:nvPr/>
        </p:nvSpPr>
        <p:spPr>
          <a:xfrm>
            <a:off x="507682" y="3542750"/>
            <a:ext cx="5388771" cy="295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22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✅</a:t>
            </a:r>
            <a:r>
              <a:rPr b="1" lang="en-US" sz="22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 Cost-Effective &amp; Scalable</a:t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4"/>
          <p:cNvSpPr/>
          <p:nvPr/>
        </p:nvSpPr>
        <p:spPr>
          <a:xfrm>
            <a:off x="507682" y="3978926"/>
            <a:ext cx="13323079" cy="2458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Designed for practical deployment with minimal infrastructure investment: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4"/>
          <p:cNvSpPr/>
          <p:nvPr/>
        </p:nvSpPr>
        <p:spPr>
          <a:xfrm>
            <a:off x="507683" y="4424577"/>
            <a:ext cx="13323079" cy="2458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Works with existing webcams and standard hardware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4"/>
          <p:cNvSpPr/>
          <p:nvPr/>
        </p:nvSpPr>
        <p:spPr>
          <a:xfrm>
            <a:off x="507682" y="4867916"/>
            <a:ext cx="13323079" cy="2458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Cloud-based architecture eliminates expensive on-premise servers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4"/>
          <p:cNvSpPr/>
          <p:nvPr/>
        </p:nvSpPr>
        <p:spPr>
          <a:xfrm>
            <a:off x="507665" y="5543301"/>
            <a:ext cx="40698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22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⚠️</a:t>
            </a:r>
            <a:r>
              <a:rPr b="1" lang="en-US" sz="2200">
                <a:solidFill>
                  <a:srgbClr val="3A3A3A"/>
                </a:solidFill>
                <a:latin typeface="Arial"/>
                <a:ea typeface="Arial"/>
                <a:cs typeface="Arial"/>
                <a:sym typeface="Arial"/>
              </a:rPr>
              <a:t> Key Challenges</a:t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4"/>
          <p:cNvSpPr/>
          <p:nvPr/>
        </p:nvSpPr>
        <p:spPr>
          <a:xfrm>
            <a:off x="507683" y="5992886"/>
            <a:ext cx="6101664" cy="4917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Varying lighting conditions in different classrooms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4"/>
          <p:cNvSpPr/>
          <p:nvPr/>
        </p:nvSpPr>
        <p:spPr>
          <a:xfrm>
            <a:off x="507683" y="6538311"/>
            <a:ext cx="6101664" cy="4917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Scaling database performance for large institutions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4"/>
          <p:cNvSpPr/>
          <p:nvPr/>
        </p:nvSpPr>
        <p:spPr>
          <a:xfrm>
            <a:off x="507683" y="7083736"/>
            <a:ext cx="6101664" cy="2458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Ensuring privacy compliance and data security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4"/>
          <p:cNvSpPr/>
          <p:nvPr/>
        </p:nvSpPr>
        <p:spPr>
          <a:xfrm>
            <a:off x="6868643" y="5543300"/>
            <a:ext cx="46365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22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💡</a:t>
            </a:r>
            <a:r>
              <a:rPr b="1" lang="en-US" sz="2200">
                <a:solidFill>
                  <a:srgbClr val="3A3A3A"/>
                </a:solidFill>
                <a:latin typeface="Arial"/>
                <a:ea typeface="Arial"/>
                <a:cs typeface="Arial"/>
                <a:sym typeface="Arial"/>
              </a:rPr>
              <a:t> Innovative Solutions</a:t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4"/>
          <p:cNvSpPr/>
          <p:nvPr/>
        </p:nvSpPr>
        <p:spPr>
          <a:xfrm>
            <a:off x="6868659" y="5992886"/>
            <a:ext cx="6962103" cy="4917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Multi-modal authentication with adaptive algorithms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/>
          <p:nvPr/>
        </p:nvSpPr>
        <p:spPr>
          <a:xfrm>
            <a:off x="6868659" y="6538311"/>
            <a:ext cx="6962103" cy="4917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Cloud integration for distributed data management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4"/>
          <p:cNvSpPr/>
          <p:nvPr/>
        </p:nvSpPr>
        <p:spPr>
          <a:xfrm>
            <a:off x="6868659" y="7083736"/>
            <a:ext cx="6962103" cy="2458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End-to-end encryption and GDPR compliance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4" name="Google Shape;19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5"/>
          <p:cNvSpPr/>
          <p:nvPr/>
        </p:nvSpPr>
        <p:spPr>
          <a:xfrm>
            <a:off x="8313063" y="305446"/>
            <a:ext cx="4416743" cy="552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37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3450"/>
              <a:buFont typeface="Arial"/>
              <a:buNone/>
            </a:pPr>
            <a:r>
              <a:rPr b="1" lang="en-US" sz="3450">
                <a:solidFill>
                  <a:srgbClr val="3A3A3A"/>
                </a:solidFill>
                <a:latin typeface="Arial"/>
                <a:ea typeface="Arial"/>
                <a:cs typeface="Arial"/>
                <a:sym typeface="Arial"/>
              </a:rPr>
              <a:t>Impact &amp; Benefits</a:t>
            </a:r>
            <a:endParaRPr b="1" sz="3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96" name="Google Shape;19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4692" y="1086402"/>
            <a:ext cx="529947" cy="529947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5"/>
          <p:cNvSpPr/>
          <p:nvPr/>
        </p:nvSpPr>
        <p:spPr>
          <a:xfrm>
            <a:off x="6855381" y="1127636"/>
            <a:ext cx="2649974" cy="3464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Students </a:t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5"/>
          <p:cNvSpPr/>
          <p:nvPr/>
        </p:nvSpPr>
        <p:spPr>
          <a:xfrm>
            <a:off x="6855381" y="1580073"/>
            <a:ext cx="7156728" cy="8211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Experience a fair, transparent system with lightning-fast check-ins that respect their time. No more waiting whilst teachers manually mark registers.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99" name="Google Shape;199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04692" y="2675102"/>
            <a:ext cx="529947" cy="529947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5"/>
          <p:cNvSpPr/>
          <p:nvPr/>
        </p:nvSpPr>
        <p:spPr>
          <a:xfrm>
            <a:off x="6855381" y="2700294"/>
            <a:ext cx="2649974" cy="3464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Teachers </a:t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5"/>
          <p:cNvSpPr/>
          <p:nvPr/>
        </p:nvSpPr>
        <p:spPr>
          <a:xfrm>
            <a:off x="6855381" y="3152732"/>
            <a:ext cx="7156728" cy="821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Reclaim over 10 minutes per class for actual teaching. Automated attendance means more time for educating students.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02" name="Google Shape;202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04692" y="4268449"/>
            <a:ext cx="529947" cy="529947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/>
          <p:nvPr/>
        </p:nvSpPr>
        <p:spPr>
          <a:xfrm>
            <a:off x="6855381" y="4277598"/>
            <a:ext cx="2649974" cy="3464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Institutions</a:t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5"/>
          <p:cNvSpPr/>
          <p:nvPr/>
        </p:nvSpPr>
        <p:spPr>
          <a:xfrm>
            <a:off x="6855381" y="4730036"/>
            <a:ext cx="7156728" cy="5653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Access reliable, audit-ready records that ensure regulatory compliance. Digital systems eliminate paperwork and provide instant reporting capabilities.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05" name="Google Shape;205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04692" y="5946034"/>
            <a:ext cx="529947" cy="52994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5"/>
          <p:cNvSpPr/>
          <p:nvPr/>
        </p:nvSpPr>
        <p:spPr>
          <a:xfrm>
            <a:off x="6855381" y="5907058"/>
            <a:ext cx="2649974" cy="3464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Society</a:t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5"/>
          <p:cNvSpPr/>
          <p:nvPr/>
        </p:nvSpPr>
        <p:spPr>
          <a:xfrm>
            <a:off x="6855381" y="6359495"/>
            <a:ext cx="7156728" cy="5653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Supports Digital India initiatives and the global movement towards smart education ecosystems.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/>
          <p:nvPr/>
        </p:nvSpPr>
        <p:spPr>
          <a:xfrm>
            <a:off x="4566285" y="373306"/>
            <a:ext cx="5497592" cy="561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3500"/>
              <a:buFont typeface="Arial"/>
              <a:buNone/>
            </a:pPr>
            <a:r>
              <a:rPr b="1" lang="en-US" sz="3500">
                <a:solidFill>
                  <a:srgbClr val="3A3A3A"/>
                </a:solidFill>
                <a:latin typeface="Arial"/>
                <a:ea typeface="Arial"/>
                <a:cs typeface="Arial"/>
                <a:sym typeface="Arial"/>
              </a:rPr>
              <a:t>Future Scope &amp; Roadmap</a:t>
            </a:r>
            <a:endParaRPr b="1" sz="3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6"/>
          <p:cNvSpPr/>
          <p:nvPr/>
        </p:nvSpPr>
        <p:spPr>
          <a:xfrm>
            <a:off x="763548" y="1303870"/>
            <a:ext cx="13372624" cy="693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2272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We're committed to continuous innovation, expanding FaceTrack's capabilities to meet evolving </a:t>
            </a:r>
            <a:endParaRPr sz="2200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2272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educational needs and technological possibilities.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6"/>
          <p:cNvSpPr/>
          <p:nvPr/>
        </p:nvSpPr>
        <p:spPr>
          <a:xfrm>
            <a:off x="628888" y="2609612"/>
            <a:ext cx="4337685" cy="539115"/>
          </a:xfrm>
          <a:prstGeom prst="roundRect">
            <a:avLst>
              <a:gd fmla="val 480003" name="adj"/>
            </a:avLst>
          </a:prstGeom>
          <a:solidFill>
            <a:srgbClr val="E6DED2">
              <a:alpha val="49803"/>
            </a:srgbClr>
          </a:solidFill>
          <a:ln cap="flat" cmpd="sng" w="9525">
            <a:solidFill>
              <a:srgbClr val="CCC4B8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6510">
              <a:srgbClr val="CCC4B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6" name="Google Shape;21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2952" y="2710696"/>
            <a:ext cx="269558" cy="336947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6"/>
          <p:cNvSpPr/>
          <p:nvPr/>
        </p:nvSpPr>
        <p:spPr>
          <a:xfrm>
            <a:off x="808548" y="3328399"/>
            <a:ext cx="37578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Cloud Integration</a:t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6"/>
          <p:cNvSpPr/>
          <p:nvPr/>
        </p:nvSpPr>
        <p:spPr>
          <a:xfrm>
            <a:off x="808553" y="3716893"/>
            <a:ext cx="3978354" cy="8622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Cloud infrastructure for unlimited scalability and bulletproof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6"/>
          <p:cNvSpPr/>
          <p:nvPr/>
        </p:nvSpPr>
        <p:spPr>
          <a:xfrm>
            <a:off x="5146238" y="2609612"/>
            <a:ext cx="4337804" cy="539115"/>
          </a:xfrm>
          <a:prstGeom prst="roundRect">
            <a:avLst>
              <a:gd fmla="val 480003" name="adj"/>
            </a:avLst>
          </a:prstGeom>
          <a:solidFill>
            <a:srgbClr val="E6DED2">
              <a:alpha val="49803"/>
            </a:srgbClr>
          </a:solidFill>
          <a:ln cap="flat" cmpd="sng" w="9525">
            <a:solidFill>
              <a:srgbClr val="CCC4B8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6510">
              <a:srgbClr val="CCC4B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20" name="Google Shape;22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80302" y="2710696"/>
            <a:ext cx="269558" cy="336947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/>
          <p:nvPr/>
        </p:nvSpPr>
        <p:spPr>
          <a:xfrm>
            <a:off x="5325897" y="3328403"/>
            <a:ext cx="37578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Mobile Application</a:t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6"/>
          <p:cNvSpPr/>
          <p:nvPr/>
        </p:nvSpPr>
        <p:spPr>
          <a:xfrm>
            <a:off x="5325904" y="3716893"/>
            <a:ext cx="3978473" cy="8622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Native iOS and Android apps for real-time control and instant notifications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6"/>
          <p:cNvSpPr/>
          <p:nvPr/>
        </p:nvSpPr>
        <p:spPr>
          <a:xfrm>
            <a:off x="9663708" y="2609612"/>
            <a:ext cx="4337804" cy="539115"/>
          </a:xfrm>
          <a:prstGeom prst="roundRect">
            <a:avLst>
              <a:gd fmla="val 480003" name="adj"/>
            </a:avLst>
          </a:prstGeom>
          <a:solidFill>
            <a:srgbClr val="E6DED2">
              <a:alpha val="49803"/>
            </a:srgbClr>
          </a:solidFill>
          <a:ln cap="flat" cmpd="sng" w="9525">
            <a:solidFill>
              <a:srgbClr val="CCC4B8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00000" dist="16510">
              <a:srgbClr val="CCC4B8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24" name="Google Shape;224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97772" y="2710696"/>
            <a:ext cx="269558" cy="336947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6"/>
          <p:cNvSpPr/>
          <p:nvPr/>
        </p:nvSpPr>
        <p:spPr>
          <a:xfrm>
            <a:off x="9843376" y="3328400"/>
            <a:ext cx="37578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200"/>
              <a:buFont typeface="Arial"/>
              <a:buNone/>
            </a:pPr>
            <a:r>
              <a:rPr b="1" lang="en-US" sz="220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Analytics Dashboard</a:t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6"/>
          <p:cNvSpPr/>
          <p:nvPr/>
        </p:nvSpPr>
        <p:spPr>
          <a:xfrm>
            <a:off x="9843373" y="3716893"/>
            <a:ext cx="3978473" cy="8622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F5E5D"/>
                </a:solidFill>
                <a:latin typeface="Arial"/>
                <a:ea typeface="Arial"/>
                <a:cs typeface="Arial"/>
                <a:sym typeface="Arial"/>
              </a:rPr>
              <a:t>Smart visualizations reveal patterns and drive timely action.</a:t>
            </a:r>
            <a:endParaRPr sz="2000">
              <a:solidFill>
                <a:srgbClr val="5F5E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6"/>
          <p:cNvSpPr/>
          <p:nvPr/>
        </p:nvSpPr>
        <p:spPr>
          <a:xfrm>
            <a:off x="628888" y="5483932"/>
            <a:ext cx="13372624" cy="30004"/>
          </a:xfrm>
          <a:prstGeom prst="rect">
            <a:avLst/>
          </a:prstGeom>
          <a:solidFill>
            <a:srgbClr val="4C4C4C">
              <a:alpha val="4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6"/>
          <p:cNvSpPr/>
          <p:nvPr/>
        </p:nvSpPr>
        <p:spPr>
          <a:xfrm>
            <a:off x="1306354" y="5791232"/>
            <a:ext cx="12695158" cy="11231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822"/>
              </a:lnSpc>
              <a:spcBef>
                <a:spcPts val="0"/>
              </a:spcBef>
              <a:spcAft>
                <a:spcPts val="0"/>
              </a:spcAft>
              <a:buClr>
                <a:srgbClr val="9C9283"/>
              </a:buClr>
              <a:buSzPts val="7050"/>
              <a:buFont typeface="Arial"/>
              <a:buNone/>
            </a:pPr>
            <a:r>
              <a:rPr lang="en-US" sz="7050">
                <a:solidFill>
                  <a:srgbClr val="9C9283"/>
                </a:solidFill>
                <a:latin typeface="Arial"/>
                <a:ea typeface="Arial"/>
                <a:cs typeface="Arial"/>
                <a:sym typeface="Arial"/>
              </a:rPr>
              <a:t>Your Face is Your Attendance</a:t>
            </a:r>
            <a:endParaRPr sz="7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6"/>
          <p:cNvSpPr/>
          <p:nvPr/>
        </p:nvSpPr>
        <p:spPr>
          <a:xfrm>
            <a:off x="628888" y="7191645"/>
            <a:ext cx="13372624" cy="30004"/>
          </a:xfrm>
          <a:prstGeom prst="rect">
            <a:avLst/>
          </a:prstGeom>
          <a:solidFill>
            <a:srgbClr val="4C4C4C">
              <a:alpha val="4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